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3"/>
  </p:notesMasterIdLst>
  <p:sldIdLst>
    <p:sldId id="257" r:id="rId2"/>
    <p:sldId id="258" r:id="rId3"/>
    <p:sldId id="260" r:id="rId4"/>
    <p:sldId id="259" r:id="rId5"/>
    <p:sldId id="266" r:id="rId6"/>
    <p:sldId id="267" r:id="rId7"/>
    <p:sldId id="264" r:id="rId8"/>
    <p:sldId id="265" r:id="rId9"/>
    <p:sldId id="261" r:id="rId10"/>
    <p:sldId id="262" r:id="rId11"/>
    <p:sldId id="263" r:id="rId12"/>
  </p:sldIdLst>
  <p:sldSz cx="12192000" cy="6858000"/>
  <p:notesSz cx="6858000" cy="9144000"/>
  <p:embeddedFontLst>
    <p:embeddedFont>
      <p:font typeface="맑은 고딕" panose="020B0503020000020004" pitchFamily="34" charset="-127"/>
      <p:regular r:id="rId14"/>
      <p:bold r:id="rId15"/>
    </p:embeddedFont>
    <p:embeddedFont>
      <p:font typeface="BM JUA OTF" panose="02020603020101020101" pitchFamily="18" charset="-127"/>
      <p:regular r:id="rId16"/>
    </p:embeddedFont>
    <p:embeddedFont>
      <p:font typeface="Calibri" panose="020F0502020204030204" pitchFamily="34" charset="0"/>
      <p:regular r:id="rId17"/>
      <p:bold r:id="rId18"/>
      <p:italic r:id="rId19"/>
      <p:boldItalic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59" autoAdjust="0"/>
    <p:restoredTop sz="96827"/>
  </p:normalViewPr>
  <p:slideViewPr>
    <p:cSldViewPr snapToGrid="0">
      <p:cViewPr varScale="1">
        <p:scale>
          <a:sx n="150" d="100"/>
          <a:sy n="150" d="100"/>
        </p:scale>
        <p:origin x="6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925DE-CDBC-8E4E-91FC-9693D3B2064A}" type="datetimeFigureOut">
              <a:rPr kumimoji="1" lang="ko-Kore-KR" altLang="en-US" smtClean="0"/>
              <a:t>2022. 6. 23.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3C1F-DC8F-2245-9869-2476D609457A}" type="slidenum">
              <a:rPr kumimoji="1" lang="ko-Kore-KR" altLang="en-US" smtClean="0"/>
              <a:t>‹#›</a:t>
            </a:fld>
            <a:endParaRPr kumimoji="1" lang="ko-Kore-KR" altLang="en-US"/>
          </a:p>
        </p:txBody>
      </p:sp>
    </p:spTree>
    <p:extLst>
      <p:ext uri="{BB962C8B-B14F-4D97-AF65-F5344CB8AC3E}">
        <p14:creationId xmlns:p14="http://schemas.microsoft.com/office/powerpoint/2010/main" val="26735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4</a:t>
            </a:fld>
            <a:endParaRPr kumimoji="1" lang="ko-Kore-KR" altLang="en-US"/>
          </a:p>
        </p:txBody>
      </p:sp>
    </p:spTree>
    <p:extLst>
      <p:ext uri="{BB962C8B-B14F-4D97-AF65-F5344CB8AC3E}">
        <p14:creationId xmlns:p14="http://schemas.microsoft.com/office/powerpoint/2010/main" val="343696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6</a:t>
            </a:fld>
            <a:endParaRPr kumimoji="1" lang="ko-Kore-KR" altLang="en-US"/>
          </a:p>
        </p:txBody>
      </p:sp>
    </p:spTree>
    <p:extLst>
      <p:ext uri="{BB962C8B-B14F-4D97-AF65-F5344CB8AC3E}">
        <p14:creationId xmlns:p14="http://schemas.microsoft.com/office/powerpoint/2010/main" val="331044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8</a:t>
            </a:fld>
            <a:endParaRPr kumimoji="1" lang="ko-Kore-KR" altLang="en-US"/>
          </a:p>
        </p:txBody>
      </p:sp>
    </p:spTree>
    <p:extLst>
      <p:ext uri="{BB962C8B-B14F-4D97-AF65-F5344CB8AC3E}">
        <p14:creationId xmlns:p14="http://schemas.microsoft.com/office/powerpoint/2010/main" val="47539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10</a:t>
            </a:fld>
            <a:endParaRPr kumimoji="1" lang="ko-Kore-KR" altLang="en-US"/>
          </a:p>
        </p:txBody>
      </p:sp>
    </p:spTree>
    <p:extLst>
      <p:ext uri="{BB962C8B-B14F-4D97-AF65-F5344CB8AC3E}">
        <p14:creationId xmlns:p14="http://schemas.microsoft.com/office/powerpoint/2010/main" val="36696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394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028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3565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2799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2425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676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9511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7814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364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113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0494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9158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SMU-Graduation-Security-Project" TargetMode="External"/><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pp.gather.town/app/0vqPKUjE4NZrJtJR/SecurityProject"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hyperlink" Target="https://ambiguous-darkness-fe1.notion.site/2022-0f0c58dd61a54d2d981d36cbb33fe80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3"/>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모서리가 둥근 직사각형 6"/>
          <p:cNvSpPr/>
          <p:nvPr/>
        </p:nvSpPr>
        <p:spPr>
          <a:xfrm>
            <a:off x="4340272" y="3338867"/>
            <a:ext cx="3256063" cy="36775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prstClr val="white"/>
                </a:solidFill>
                <a:latin typeface="BM JUA OTF" panose="02020603020101020101" pitchFamily="18" charset="-127"/>
                <a:ea typeface="BM JUA OTF" panose="02020603020101020101" pitchFamily="18" charset="-127"/>
              </a:rPr>
              <a:t> </a:t>
            </a:r>
            <a:r>
              <a:rPr lang="en-US" altLang="ko-KR" b="1" dirty="0" err="1">
                <a:solidFill>
                  <a:prstClr val="white"/>
                </a:solidFill>
                <a:latin typeface="BM JUA OTF" panose="02020603020101020101" pitchFamily="18" charset="-127"/>
                <a:ea typeface="BM JUA OTF" panose="02020603020101020101" pitchFamily="18" charset="-127"/>
              </a:rPr>
              <a:t>Team_EmperorPenguin</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8" name="직사각형 7"/>
          <p:cNvSpPr/>
          <p:nvPr/>
        </p:nvSpPr>
        <p:spPr>
          <a:xfrm>
            <a:off x="2120121" y="1983546"/>
            <a:ext cx="7959230" cy="1200329"/>
          </a:xfrm>
          <a:prstGeom prst="rect">
            <a:avLst/>
          </a:prstGeom>
        </p:spPr>
        <p:txBody>
          <a:bodyPr wrap="none">
            <a:spAutoFit/>
          </a:bodyPr>
          <a:lstStyle/>
          <a:p>
            <a:pPr algn="ctr"/>
            <a:r>
              <a:rPr lang="en-US" altLang="ko-KR" sz="7200" dirty="0">
                <a:solidFill>
                  <a:srgbClr val="46ACA1"/>
                </a:solidFill>
                <a:latin typeface="BM JUA OTF" panose="02020603020101020101" pitchFamily="18" charset="-127"/>
                <a:ea typeface="BM JUA OTF" panose="02020603020101020101" pitchFamily="18" charset="-127"/>
              </a:rPr>
              <a:t>SANGMYUNG BANK</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3"/>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3"/>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3"/>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3"/>
          <a:stretch>
            <a:fillRect/>
          </a:stretch>
        </p:blipFill>
        <p:spPr>
          <a:xfrm>
            <a:off x="7317119" y="4349316"/>
            <a:ext cx="763857" cy="763857"/>
          </a:xfrm>
          <a:prstGeom prst="rect">
            <a:avLst/>
          </a:prstGeom>
        </p:spPr>
      </p:pic>
      <p:sp>
        <p:nvSpPr>
          <p:cNvPr id="12" name="모서리가 둥근 직사각형 6">
            <a:extLst>
              <a:ext uri="{FF2B5EF4-FFF2-40B4-BE49-F238E27FC236}">
                <a16:creationId xmlns:a16="http://schemas.microsoft.com/office/drawing/2014/main" id="{84499DAA-1791-B286-DFBF-D2049FEE3DF9}"/>
              </a:ext>
            </a:extLst>
          </p:cNvPr>
          <p:cNvSpPr/>
          <p:nvPr/>
        </p:nvSpPr>
        <p:spPr>
          <a:xfrm>
            <a:off x="10132330" y="5062673"/>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김도현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4" name="모서리가 둥근 직사각형 6">
            <a:extLst>
              <a:ext uri="{FF2B5EF4-FFF2-40B4-BE49-F238E27FC236}">
                <a16:creationId xmlns:a16="http://schemas.microsoft.com/office/drawing/2014/main" id="{567BFC2E-4970-9F68-38F6-CBD1E677C347}"/>
              </a:ext>
            </a:extLst>
          </p:cNvPr>
          <p:cNvSpPr/>
          <p:nvPr/>
        </p:nvSpPr>
        <p:spPr>
          <a:xfrm>
            <a:off x="10132330" y="5488022"/>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프론트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김성호</a:t>
            </a:r>
            <a:r>
              <a:rPr lang="ko-KR" altLang="en-US" sz="2000" b="1" dirty="0">
                <a:solidFill>
                  <a:prstClr val="white"/>
                </a:solidFill>
                <a:latin typeface="BM JUA OTF" panose="02020603020101020101" pitchFamily="18" charset="-127"/>
                <a:ea typeface="BM JUA OTF" panose="02020603020101020101" pitchFamily="18" charset="-127"/>
              </a:rPr>
              <a:t> </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15" name="모서리가 둥근 직사각형 6">
            <a:extLst>
              <a:ext uri="{FF2B5EF4-FFF2-40B4-BE49-F238E27FC236}">
                <a16:creationId xmlns:a16="http://schemas.microsoft.com/office/drawing/2014/main" id="{49EDA9A0-42F9-585E-8F97-193BE49BCD13}"/>
              </a:ext>
            </a:extLst>
          </p:cNvPr>
          <p:cNvSpPr/>
          <p:nvPr/>
        </p:nvSpPr>
        <p:spPr>
          <a:xfrm>
            <a:off x="10132330" y="4637324"/>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ko-KR" altLang="en-US" sz="1100" b="1" dirty="0">
                <a:solidFill>
                  <a:prstClr val="white"/>
                </a:solidFill>
                <a:latin typeface="BM JUA OTF" panose="02020603020101020101" pitchFamily="18" charset="-127"/>
                <a:ea typeface="BM JUA OTF" panose="02020603020101020101" pitchFamily="18" charset="-127"/>
              </a:rPr>
              <a:t>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a:t>
            </a:r>
            <a:r>
              <a:rPr lang="ko-KR" altLang="en-US" sz="1100" b="1" dirty="0" err="1">
                <a:solidFill>
                  <a:prstClr val="white"/>
                </a:solidFill>
                <a:latin typeface="BM JUA OTF" panose="02020603020101020101" pitchFamily="18" charset="-127"/>
                <a:ea typeface="BM JUA OTF" panose="02020603020101020101" pitchFamily="18" charset="-127"/>
              </a:rPr>
              <a:t>이유민</a:t>
            </a:r>
            <a:r>
              <a:rPr lang="ko-KR" altLang="en-US" sz="1100" b="1" dirty="0">
                <a:solidFill>
                  <a:prstClr val="white"/>
                </a:solidFill>
                <a:latin typeface="BM JUA OTF" panose="02020603020101020101" pitchFamily="18" charset="-127"/>
                <a:ea typeface="BM JUA OTF" panose="02020603020101020101" pitchFamily="18" charset="-127"/>
              </a:rPr>
              <a:t>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6" name="모서리가 둥근 직사각형 6">
            <a:extLst>
              <a:ext uri="{FF2B5EF4-FFF2-40B4-BE49-F238E27FC236}">
                <a16:creationId xmlns:a16="http://schemas.microsoft.com/office/drawing/2014/main" id="{A34D6DD5-676A-6C4E-CDA2-4A851E45855E}"/>
              </a:ext>
            </a:extLst>
          </p:cNvPr>
          <p:cNvSpPr/>
          <p:nvPr/>
        </p:nvSpPr>
        <p:spPr>
          <a:xfrm>
            <a:off x="10132330" y="5913373"/>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prstClr val="white"/>
                </a:solidFill>
                <a:latin typeface="BM JUA OTF" panose="02020603020101020101" pitchFamily="18" charset="-127"/>
                <a:ea typeface="BM JUA OTF" panose="02020603020101020101" pitchFamily="18" charset="-127"/>
              </a:rPr>
              <a:t>프론트</a:t>
            </a:r>
            <a:r>
              <a:rPr lang="en-US" altLang="ko-KR" sz="1200" b="1" dirty="0">
                <a:solidFill>
                  <a:prstClr val="white"/>
                </a:solidFill>
                <a:latin typeface="BM JUA OTF" panose="02020603020101020101" pitchFamily="18" charset="-127"/>
                <a:ea typeface="BM JUA OTF" panose="02020603020101020101" pitchFamily="18" charset="-127"/>
              </a:rPr>
              <a:t>:</a:t>
            </a:r>
            <a:r>
              <a:rPr lang="ko-KR" altLang="en-US" sz="1200" b="1" dirty="0">
                <a:solidFill>
                  <a:prstClr val="white"/>
                </a:solidFill>
                <a:latin typeface="BM JUA OTF" panose="02020603020101020101" pitchFamily="18" charset="-127"/>
                <a:ea typeface="BM JUA OTF" panose="02020603020101020101" pitchFamily="18" charset="-127"/>
              </a:rPr>
              <a:t> 오원식</a:t>
            </a:r>
            <a:r>
              <a:rPr lang="ko-KR" altLang="en-US" sz="2400" b="1" dirty="0">
                <a:solidFill>
                  <a:prstClr val="white"/>
                </a:solidFill>
                <a:latin typeface="BM JUA OTF" panose="02020603020101020101" pitchFamily="18" charset="-127"/>
                <a:ea typeface="BM JUA OTF" panose="02020603020101020101" pitchFamily="18" charset="-127"/>
              </a:rPr>
              <a:t> </a:t>
            </a:r>
            <a:endParaRPr lang="en-US" altLang="ko-KR" sz="2000" b="1" dirty="0">
              <a:solidFill>
                <a:prstClr val="white"/>
              </a:solidFill>
              <a:latin typeface="BM JUA OTF" panose="02020603020101020101" pitchFamily="18" charset="-127"/>
              <a:ea typeface="BM JUA OTF" panose="02020603020101020101" pitchFamily="18" charset="-127"/>
            </a:endParaRPr>
          </a:p>
        </p:txBody>
      </p:sp>
      <p:sp>
        <p:nvSpPr>
          <p:cNvPr id="17" name="모서리가 둥근 직사각형 6">
            <a:extLst>
              <a:ext uri="{FF2B5EF4-FFF2-40B4-BE49-F238E27FC236}">
                <a16:creationId xmlns:a16="http://schemas.microsoft.com/office/drawing/2014/main" id="{5BC3C141-EC68-D32A-855A-EAC9DDFBD47F}"/>
              </a:ext>
            </a:extLst>
          </p:cNvPr>
          <p:cNvSpPr/>
          <p:nvPr/>
        </p:nvSpPr>
        <p:spPr>
          <a:xfrm>
            <a:off x="10114618" y="4184770"/>
            <a:ext cx="1355976" cy="32909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정경재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Tree>
    <p:extLst>
      <p:ext uri="{BB962C8B-B14F-4D97-AF65-F5344CB8AC3E}">
        <p14:creationId xmlns:p14="http://schemas.microsoft.com/office/powerpoint/2010/main" val="20961118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GitHub 무료로 다운 받기 - 2022년 최신 버전">
            <a:hlinkClick r:id="rId3"/>
            <a:extLst>
              <a:ext uri="{FF2B5EF4-FFF2-40B4-BE49-F238E27FC236}">
                <a16:creationId xmlns:a16="http://schemas.microsoft.com/office/drawing/2014/main" id="{3261ECBF-84A6-16CF-384D-858ED0514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29" y="2765284"/>
            <a:ext cx="4053672" cy="2270055"/>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CABE66AD-CBD9-9451-35EC-9BB06AAAE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58" y="2048404"/>
            <a:ext cx="6649054" cy="3960000"/>
          </a:xfrm>
          <a:prstGeom prst="rect">
            <a:avLst/>
          </a:prstGeom>
        </p:spPr>
      </p:pic>
      <p:sp>
        <p:nvSpPr>
          <p:cNvPr id="23" name="TextBox 22">
            <a:extLst>
              <a:ext uri="{FF2B5EF4-FFF2-40B4-BE49-F238E27FC236}">
                <a16:creationId xmlns:a16="http://schemas.microsoft.com/office/drawing/2014/main" id="{6A06DBD0-ABDE-0431-6320-22B5F7D6D50D}"/>
              </a:ext>
            </a:extLst>
          </p:cNvPr>
          <p:cNvSpPr txBox="1"/>
          <p:nvPr/>
        </p:nvSpPr>
        <p:spPr>
          <a:xfrm>
            <a:off x="1443584" y="5612577"/>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Git Hub</a:t>
            </a:r>
            <a:endParaRPr kumimoji="1" lang="ko-Kore-KR" altLang="en-US" sz="2800" dirty="0">
              <a:latin typeface="BM JUA OTF" panose="02020603020101020101" pitchFamily="18" charset="-127"/>
              <a:ea typeface="BM JUA OTF" panose="02020603020101020101" pitchFamily="18" charset="-127"/>
            </a:endParaRPr>
          </a:p>
        </p:txBody>
      </p:sp>
      <p:pic>
        <p:nvPicPr>
          <p:cNvPr id="1028" name="Picture 4" descr="GatherTown">
            <a:hlinkClick r:id="rId6"/>
            <a:extLst>
              <a:ext uri="{FF2B5EF4-FFF2-40B4-BE49-F238E27FC236}">
                <a16:creationId xmlns:a16="http://schemas.microsoft.com/office/drawing/2014/main" id="{A24B699A-B5F7-484E-23C2-01BDA7D19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618" y="2838311"/>
            <a:ext cx="3776000" cy="21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텍스트, 컴퓨터, 모니터, 실내이(가) 표시된 사진&#10;&#10;자동 생성된 설명">
            <a:extLst>
              <a:ext uri="{FF2B5EF4-FFF2-40B4-BE49-F238E27FC236}">
                <a16:creationId xmlns:a16="http://schemas.microsoft.com/office/drawing/2014/main" id="{7B15A1C1-C847-87DC-A18E-A486ABE8A9DB}"/>
              </a:ext>
            </a:extLst>
          </p:cNvPr>
          <p:cNvPicPr>
            <a:picLocks noChangeAspect="1"/>
          </p:cNvPicPr>
          <p:nvPr/>
        </p:nvPicPr>
        <p:blipFill rotWithShape="1">
          <a:blip r:embed="rId8">
            <a:extLst>
              <a:ext uri="{28A0092B-C50C-407E-A947-70E740481C1C}">
                <a14:useLocalDpi xmlns:a14="http://schemas.microsoft.com/office/drawing/2010/main" val="0"/>
              </a:ext>
            </a:extLst>
          </a:blip>
          <a:srcRect l="1943" t="2875" r="3075" b="2473"/>
          <a:stretch/>
        </p:blipFill>
        <p:spPr>
          <a:xfrm>
            <a:off x="4918958" y="2154299"/>
            <a:ext cx="6146255" cy="3748210"/>
          </a:xfrm>
          <a:prstGeom prst="rect">
            <a:avLst/>
          </a:prstGeom>
        </p:spPr>
      </p:pic>
      <p:sp>
        <p:nvSpPr>
          <p:cNvPr id="22" name="TextBox 21">
            <a:extLst>
              <a:ext uri="{FF2B5EF4-FFF2-40B4-BE49-F238E27FC236}">
                <a16:creationId xmlns:a16="http://schemas.microsoft.com/office/drawing/2014/main" id="{0284C4B3-47CE-AFB3-1CD2-4FA5C09E82E0}"/>
              </a:ext>
            </a:extLst>
          </p:cNvPr>
          <p:cNvSpPr txBox="1"/>
          <p:nvPr/>
        </p:nvSpPr>
        <p:spPr>
          <a:xfrm>
            <a:off x="1078495" y="5609063"/>
            <a:ext cx="2593425"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Gather Town</a:t>
            </a:r>
            <a:endParaRPr kumimoji="1" lang="ko-Kore-KR" altLang="en-US" sz="2800" dirty="0">
              <a:latin typeface="BM JUA OTF" panose="02020603020101020101" pitchFamily="18" charset="-127"/>
              <a:ea typeface="BM JUA OTF" panose="02020603020101020101" pitchFamily="18" charset="-127"/>
            </a:endParaRPr>
          </a:p>
        </p:txBody>
      </p:sp>
      <p:pic>
        <p:nvPicPr>
          <p:cNvPr id="1026" name="Picture 2" descr="Notion">
            <a:hlinkClick r:id="rId9"/>
            <a:extLst>
              <a:ext uri="{FF2B5EF4-FFF2-40B4-BE49-F238E27FC236}">
                <a16:creationId xmlns:a16="http://schemas.microsoft.com/office/drawing/2014/main" id="{4580D8FB-62C1-A11C-C26F-7A411E140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287" y="2485663"/>
            <a:ext cx="2880000" cy="2829296"/>
          </a:xfrm>
          <a:prstGeom prst="rect">
            <a:avLst/>
          </a:prstGeom>
          <a:noFill/>
          <a:extLst>
            <a:ext uri="{909E8E84-426E-40DD-AFC4-6F175D3DCCD1}">
              <a14:hiddenFill xmlns:a14="http://schemas.microsoft.com/office/drawing/2010/main">
                <a:solidFill>
                  <a:srgbClr val="FFFFFF"/>
                </a:solidFill>
              </a14:hiddenFill>
            </a:ext>
          </a:extLst>
        </p:spPr>
      </p:pic>
      <p:pic>
        <p:nvPicPr>
          <p:cNvPr id="20" name="그림 19">
            <a:extLst>
              <a:ext uri="{FF2B5EF4-FFF2-40B4-BE49-F238E27FC236}">
                <a16:creationId xmlns:a16="http://schemas.microsoft.com/office/drawing/2014/main" id="{088A0C67-7540-734E-C30B-BE4186231D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88409" y="2228404"/>
            <a:ext cx="7407353" cy="3600000"/>
          </a:xfrm>
          <a:prstGeom prst="rect">
            <a:avLst/>
          </a:prstGeom>
        </p:spPr>
      </p:pic>
      <p:sp>
        <p:nvSpPr>
          <p:cNvPr id="13" name="TextBox 12">
            <a:extLst>
              <a:ext uri="{FF2B5EF4-FFF2-40B4-BE49-F238E27FC236}">
                <a16:creationId xmlns:a16="http://schemas.microsoft.com/office/drawing/2014/main" id="{75A96381-8FF1-EF53-6503-F14C910F83F9}"/>
              </a:ext>
            </a:extLst>
          </p:cNvPr>
          <p:cNvSpPr txBox="1"/>
          <p:nvPr/>
        </p:nvSpPr>
        <p:spPr>
          <a:xfrm>
            <a:off x="1694984" y="5609063"/>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Notion</a:t>
            </a:r>
            <a:endParaRPr kumimoji="1" lang="ko-Kore-KR" altLang="en-US" sz="2800" dirty="0">
              <a:latin typeface="BM JUA OTF" panose="02020603020101020101" pitchFamily="18" charset="-127"/>
              <a:ea typeface="BM JUA OTF" panose="02020603020101020101" pitchFamily="18" charset="-127"/>
            </a:endParaRPr>
          </a:p>
        </p:txBody>
      </p: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8" name="직사각형 7"/>
          <p:cNvSpPr/>
          <p:nvPr/>
        </p:nvSpPr>
        <p:spPr>
          <a:xfrm>
            <a:off x="695999" y="686253"/>
            <a:ext cx="2817668"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4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협업 도구</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spTree>
    <p:extLst>
      <p:ext uri="{BB962C8B-B14F-4D97-AF65-F5344CB8AC3E}">
        <p14:creationId xmlns:p14="http://schemas.microsoft.com/office/powerpoint/2010/main" val="168283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P spid="2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2"/>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4081666" y="2457112"/>
            <a:ext cx="4028667" cy="1200329"/>
          </a:xfrm>
          <a:prstGeom prst="rect">
            <a:avLst/>
          </a:prstGeom>
        </p:spPr>
        <p:txBody>
          <a:bodyPr wrap="none">
            <a:spAutoFit/>
          </a:bodyPr>
          <a:lstStyle/>
          <a:p>
            <a:pPr algn="ctr"/>
            <a:r>
              <a:rPr lang="ko-KR" altLang="en-US" sz="7200" dirty="0">
                <a:solidFill>
                  <a:prstClr val="black">
                    <a:lumMod val="75000"/>
                    <a:lumOff val="25000"/>
                  </a:prstClr>
                </a:solidFill>
                <a:latin typeface="BM JUA OTF" panose="02020603020101020101" pitchFamily="18" charset="-127"/>
                <a:ea typeface="BM JUA OTF" panose="02020603020101020101" pitchFamily="18" charset="-127"/>
              </a:rPr>
              <a:t>감사합니다</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2"/>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2"/>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2"/>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2"/>
          <a:stretch>
            <a:fillRect/>
          </a:stretch>
        </p:blipFill>
        <p:spPr>
          <a:xfrm>
            <a:off x="7317119" y="4349316"/>
            <a:ext cx="763857" cy="763857"/>
          </a:xfrm>
          <a:prstGeom prst="rect">
            <a:avLst/>
          </a:prstGeom>
        </p:spPr>
      </p:pic>
    </p:spTree>
    <p:extLst>
      <p:ext uri="{BB962C8B-B14F-4D97-AF65-F5344CB8AC3E}">
        <p14:creationId xmlns:p14="http://schemas.microsoft.com/office/powerpoint/2010/main" val="181202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926540" y="506374"/>
            <a:ext cx="1702710" cy="769441"/>
          </a:xfrm>
          <a:prstGeom prst="rect">
            <a:avLst/>
          </a:prstGeom>
        </p:spPr>
        <p:txBody>
          <a:bodyPr wrap="none">
            <a:spAutoFit/>
          </a:bodyPr>
          <a:lstStyle/>
          <a:p>
            <a:pPr algn="ctr"/>
            <a:r>
              <a:rPr lang="en-US" altLang="ko-KR" sz="4400" dirty="0">
                <a:solidFill>
                  <a:srgbClr val="46ACA1"/>
                </a:solidFill>
                <a:latin typeface="BM JUA OTF" panose="02020603020101020101" pitchFamily="18" charset="-127"/>
                <a:ea typeface="BM JUA OTF" panose="02020603020101020101" pitchFamily="18" charset="-127"/>
              </a:rPr>
              <a:t>INDEX</a:t>
            </a:r>
            <a:endParaRPr lang="en-US" altLang="ko-KR" sz="36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723159"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3416392" y="2817408"/>
            <a:ext cx="5240681" cy="530270"/>
            <a:chOff x="6565900" y="241300"/>
            <a:chExt cx="1676400" cy="651255"/>
          </a:xfrm>
          <a:solidFill>
            <a:srgbClr val="46ACA1"/>
          </a:solidFill>
        </p:grpSpPr>
        <p:sp>
          <p:nvSpPr>
            <p:cNvPr id="106" name="순서도: 처리 105"/>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2.</a:t>
              </a:r>
              <a:r>
                <a:rPr lang="ko-KR" altLang="en-US" sz="1400" dirty="0">
                  <a:solidFill>
                    <a:prstClr val="white"/>
                  </a:solidFill>
                  <a:latin typeface="BM JUA OTF" panose="02020603020101020101" pitchFamily="18" charset="-127"/>
                  <a:ea typeface="BM JUA OTF" panose="02020603020101020101" pitchFamily="18" charset="-127"/>
                </a:rPr>
                <a:t> 프로젝트 구조 설명</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107" name="이등변 삼각형 106"/>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27" name="그룹 26">
            <a:extLst>
              <a:ext uri="{FF2B5EF4-FFF2-40B4-BE49-F238E27FC236}">
                <a16:creationId xmlns:a16="http://schemas.microsoft.com/office/drawing/2014/main" id="{F297EAD9-D802-A279-69D6-BC695C738220}"/>
              </a:ext>
            </a:extLst>
          </p:cNvPr>
          <p:cNvGrpSpPr/>
          <p:nvPr/>
        </p:nvGrpSpPr>
        <p:grpSpPr>
          <a:xfrm>
            <a:off x="3416392" y="2195465"/>
            <a:ext cx="5240681" cy="530270"/>
            <a:chOff x="6565899" y="241300"/>
            <a:chExt cx="1676400" cy="651255"/>
          </a:xfrm>
          <a:solidFill>
            <a:srgbClr val="46ACA1"/>
          </a:solidFill>
        </p:grpSpPr>
        <p:sp>
          <p:nvSpPr>
            <p:cNvPr id="28" name="순서도: 처리 27">
              <a:extLst>
                <a:ext uri="{FF2B5EF4-FFF2-40B4-BE49-F238E27FC236}">
                  <a16:creationId xmlns:a16="http://schemas.microsoft.com/office/drawing/2014/main" id="{2E785A31-78CE-FE0C-186F-4C3EA92C4582}"/>
                </a:ext>
              </a:extLst>
            </p:cNvPr>
            <p:cNvSpPr/>
            <p:nvPr/>
          </p:nvSpPr>
          <p:spPr>
            <a:xfrm>
              <a:off x="6565899"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1.</a:t>
              </a:r>
              <a:r>
                <a:rPr lang="ko-KR" altLang="en-US" sz="1400" b="1" dirty="0">
                  <a:solidFill>
                    <a:prstClr val="white"/>
                  </a:solidFill>
                  <a:latin typeface="BM JUA OTF" panose="02020603020101020101" pitchFamily="18" charset="-127"/>
                  <a:ea typeface="BM JUA OTF" panose="02020603020101020101" pitchFamily="18" charset="-127"/>
                </a:rPr>
                <a:t> 프로젝트의 목적</a:t>
              </a:r>
            </a:p>
          </p:txBody>
        </p:sp>
        <p:sp>
          <p:nvSpPr>
            <p:cNvPr id="29" name="이등변 삼각형 28">
              <a:extLst>
                <a:ext uri="{FF2B5EF4-FFF2-40B4-BE49-F238E27FC236}">
                  <a16:creationId xmlns:a16="http://schemas.microsoft.com/office/drawing/2014/main" id="{19ACB43C-4135-DC14-2E8F-4B46E623755A}"/>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0" name="그룹 29">
            <a:extLst>
              <a:ext uri="{FF2B5EF4-FFF2-40B4-BE49-F238E27FC236}">
                <a16:creationId xmlns:a16="http://schemas.microsoft.com/office/drawing/2014/main" id="{2AF61E26-B1D9-1382-85E7-614946C627BC}"/>
              </a:ext>
            </a:extLst>
          </p:cNvPr>
          <p:cNvGrpSpPr/>
          <p:nvPr/>
        </p:nvGrpSpPr>
        <p:grpSpPr>
          <a:xfrm>
            <a:off x="3416390" y="4064805"/>
            <a:ext cx="5240681" cy="530270"/>
            <a:chOff x="6565900" y="241300"/>
            <a:chExt cx="1676400" cy="651255"/>
          </a:xfrm>
          <a:solidFill>
            <a:srgbClr val="46ACA1"/>
          </a:solidFill>
        </p:grpSpPr>
        <p:sp>
          <p:nvSpPr>
            <p:cNvPr id="31" name="순서도: 처리 30">
              <a:extLst>
                <a:ext uri="{FF2B5EF4-FFF2-40B4-BE49-F238E27FC236}">
                  <a16:creationId xmlns:a16="http://schemas.microsoft.com/office/drawing/2014/main" id="{997E23E6-D5C3-863D-EB63-265A813B7C86}"/>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4.</a:t>
              </a:r>
              <a:r>
                <a:rPr lang="ko-KR" altLang="en-US" sz="1400" dirty="0">
                  <a:solidFill>
                    <a:prstClr val="white"/>
                  </a:solidFill>
                  <a:latin typeface="BM JUA OTF" panose="02020603020101020101" pitchFamily="18" charset="-127"/>
                  <a:ea typeface="BM JUA OTF" panose="02020603020101020101" pitchFamily="18" charset="-127"/>
                </a:rPr>
                <a:t> 사용했던 협업도구들</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32" name="이등변 삼각형 31">
              <a:extLst>
                <a:ext uri="{FF2B5EF4-FFF2-40B4-BE49-F238E27FC236}">
                  <a16:creationId xmlns:a16="http://schemas.microsoft.com/office/drawing/2014/main" id="{DF78C210-1E34-CC7A-FE46-753A838750D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9" name="그룹 38">
            <a:extLst>
              <a:ext uri="{FF2B5EF4-FFF2-40B4-BE49-F238E27FC236}">
                <a16:creationId xmlns:a16="http://schemas.microsoft.com/office/drawing/2014/main" id="{AD79AFEC-C395-AB9C-74ED-3480D26B1EAF}"/>
              </a:ext>
            </a:extLst>
          </p:cNvPr>
          <p:cNvGrpSpPr/>
          <p:nvPr/>
        </p:nvGrpSpPr>
        <p:grpSpPr>
          <a:xfrm>
            <a:off x="3416391" y="3443148"/>
            <a:ext cx="5240681" cy="530270"/>
            <a:chOff x="6565900" y="241300"/>
            <a:chExt cx="1676400" cy="651255"/>
          </a:xfrm>
          <a:solidFill>
            <a:srgbClr val="46ACA1"/>
          </a:solidFill>
        </p:grpSpPr>
        <p:sp>
          <p:nvSpPr>
            <p:cNvPr id="40" name="순서도: 처리 39">
              <a:extLst>
                <a:ext uri="{FF2B5EF4-FFF2-40B4-BE49-F238E27FC236}">
                  <a16:creationId xmlns:a16="http://schemas.microsoft.com/office/drawing/2014/main" id="{EDEBD08F-42B6-4B65-AC7E-3F8F29514A50}"/>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3.</a:t>
              </a:r>
              <a:r>
                <a:rPr lang="ko-KR" altLang="en-US" sz="1400" dirty="0">
                  <a:solidFill>
                    <a:prstClr val="white"/>
                  </a:solidFill>
                  <a:latin typeface="BM JUA OTF" panose="02020603020101020101" pitchFamily="18" charset="-127"/>
                  <a:ea typeface="BM JUA OTF" panose="02020603020101020101" pitchFamily="18" charset="-127"/>
                </a:rPr>
                <a:t> 프로젝트 시연</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41" name="이등변 삼각형 40">
              <a:extLst>
                <a:ext uri="{FF2B5EF4-FFF2-40B4-BE49-F238E27FC236}">
                  <a16:creationId xmlns:a16="http://schemas.microsoft.com/office/drawing/2014/main" id="{5D9CA853-EF2B-CB26-63D4-07CD2877EC2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1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1</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목적</a:t>
            </a:r>
          </a:p>
        </p:txBody>
      </p:sp>
    </p:spTree>
    <p:extLst>
      <p:ext uri="{BB962C8B-B14F-4D97-AF65-F5344CB8AC3E}">
        <p14:creationId xmlns:p14="http://schemas.microsoft.com/office/powerpoint/2010/main" val="371388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284267"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1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목적</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4" name="그래픽 3" descr="자물쇠 윤곽선">
            <a:extLst>
              <a:ext uri="{FF2B5EF4-FFF2-40B4-BE49-F238E27FC236}">
                <a16:creationId xmlns:a16="http://schemas.microsoft.com/office/drawing/2014/main" id="{D71D4F07-D8E2-81C1-D5D5-70173E42F5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8505" y="4755190"/>
            <a:ext cx="1440000" cy="1440000"/>
          </a:xfrm>
          <a:prstGeom prst="rect">
            <a:avLst/>
          </a:prstGeom>
        </p:spPr>
      </p:pic>
      <p:pic>
        <p:nvPicPr>
          <p:cNvPr id="10" name="그래픽 9" descr="방패 선택 표시 윤곽선">
            <a:extLst>
              <a:ext uri="{FF2B5EF4-FFF2-40B4-BE49-F238E27FC236}">
                <a16:creationId xmlns:a16="http://schemas.microsoft.com/office/drawing/2014/main" id="{5C12FFCE-E31F-1BA6-47F0-30D437DBFE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655" y="4755190"/>
            <a:ext cx="1440000" cy="1440000"/>
          </a:xfrm>
          <a:prstGeom prst="rect">
            <a:avLst/>
          </a:prstGeom>
        </p:spPr>
      </p:pic>
      <p:pic>
        <p:nvPicPr>
          <p:cNvPr id="16" name="그림 15" descr="텍스트, 모니터, 스크린샷, 벽이(가) 표시된 사진&#10;&#10;자동 생성된 설명">
            <a:extLst>
              <a:ext uri="{FF2B5EF4-FFF2-40B4-BE49-F238E27FC236}">
                <a16:creationId xmlns:a16="http://schemas.microsoft.com/office/drawing/2014/main" id="{92BA1D7B-DACD-B323-2642-74329E55807B}"/>
              </a:ext>
            </a:extLst>
          </p:cNvPr>
          <p:cNvPicPr>
            <a:picLocks noChangeAspect="1"/>
          </p:cNvPicPr>
          <p:nvPr/>
        </p:nvPicPr>
        <p:blipFill rotWithShape="1">
          <a:blip r:embed="rId7">
            <a:extLst>
              <a:ext uri="{28A0092B-C50C-407E-A947-70E740481C1C}">
                <a14:useLocalDpi xmlns:a14="http://schemas.microsoft.com/office/drawing/2010/main" val="0"/>
              </a:ext>
            </a:extLst>
          </a:blip>
          <a:srcRect l="4282" t="2817" r="4191" b="5757"/>
          <a:stretch/>
        </p:blipFill>
        <p:spPr>
          <a:xfrm>
            <a:off x="1547345" y="1554802"/>
            <a:ext cx="3600000" cy="3192050"/>
          </a:xfrm>
          <a:prstGeom prst="rect">
            <a:avLst/>
          </a:prstGeom>
        </p:spPr>
      </p:pic>
      <p:sp>
        <p:nvSpPr>
          <p:cNvPr id="18" name="TextBox 17">
            <a:extLst>
              <a:ext uri="{FF2B5EF4-FFF2-40B4-BE49-F238E27FC236}">
                <a16:creationId xmlns:a16="http://schemas.microsoft.com/office/drawing/2014/main" id="{25C48030-CB76-49DF-98A8-360A6B28C4E6}"/>
              </a:ext>
            </a:extLst>
          </p:cNvPr>
          <p:cNvSpPr txBox="1"/>
          <p:nvPr/>
        </p:nvSpPr>
        <p:spPr>
          <a:xfrm>
            <a:off x="4889946" y="5995135"/>
            <a:ext cx="2792561" cy="400110"/>
          </a:xfrm>
          <a:prstGeom prst="rect">
            <a:avLst/>
          </a:prstGeom>
          <a:noFill/>
        </p:spPr>
        <p:txBody>
          <a:bodyPr wrap="square" rtlCol="0">
            <a:spAutoFit/>
          </a:bodyPr>
          <a:lstStyle/>
          <a:p>
            <a:r>
              <a:rPr kumimoji="1" lang="en-US" altLang="ko-Kore-KR" sz="2000" dirty="0" err="1">
                <a:latin typeface="BM JUA OTF" panose="02020603020101020101" pitchFamily="18" charset="-127"/>
                <a:ea typeface="BM JUA OTF" panose="02020603020101020101" pitchFamily="18" charset="-127"/>
              </a:rPr>
              <a:t>WireShark</a:t>
            </a:r>
            <a:r>
              <a:rPr kumimoji="1" lang="en-US" altLang="ko-Kore-KR" sz="2000" dirty="0">
                <a:latin typeface="BM JUA OTF" panose="02020603020101020101" pitchFamily="18" charset="-127"/>
                <a:ea typeface="BM JUA OTF" panose="02020603020101020101" pitchFamily="18" charset="-127"/>
              </a:rPr>
              <a:t> Packet</a:t>
            </a:r>
            <a:r>
              <a:rPr kumimoji="1" lang="ko-KR" altLang="en-US" sz="2000" dirty="0">
                <a:latin typeface="BM JUA OTF" panose="02020603020101020101" pitchFamily="18" charset="-127"/>
                <a:ea typeface="BM JUA OTF" panose="02020603020101020101" pitchFamily="18" charset="-127"/>
              </a:rPr>
              <a:t> 화면</a:t>
            </a:r>
            <a:endParaRPr kumimoji="1" lang="ko-Kore-KR" altLang="en-US" sz="2000" dirty="0">
              <a:latin typeface="BM JUA OTF" panose="02020603020101020101" pitchFamily="18" charset="-127"/>
              <a:ea typeface="BM JUA OTF" panose="02020603020101020101" pitchFamily="18" charset="-127"/>
            </a:endParaRPr>
          </a:p>
        </p:txBody>
      </p:sp>
      <p:pic>
        <p:nvPicPr>
          <p:cNvPr id="21" name="그림 20" descr="텍스트이(가) 표시된 사진&#10;&#10;자동 생성된 설명">
            <a:extLst>
              <a:ext uri="{FF2B5EF4-FFF2-40B4-BE49-F238E27FC236}">
                <a16:creationId xmlns:a16="http://schemas.microsoft.com/office/drawing/2014/main" id="{C012067D-5059-5B96-9F33-DCE2CF9086AC}"/>
              </a:ext>
            </a:extLst>
          </p:cNvPr>
          <p:cNvPicPr>
            <a:picLocks noChangeAspect="1"/>
          </p:cNvPicPr>
          <p:nvPr/>
        </p:nvPicPr>
        <p:blipFill rotWithShape="1">
          <a:blip r:embed="rId8">
            <a:extLst>
              <a:ext uri="{28A0092B-C50C-407E-A947-70E740481C1C}">
                <a14:useLocalDpi xmlns:a14="http://schemas.microsoft.com/office/drawing/2010/main" val="0"/>
              </a:ext>
            </a:extLst>
          </a:blip>
          <a:srcRect l="4437" t="3518" r="4343" b="6193"/>
          <a:stretch/>
        </p:blipFill>
        <p:spPr>
          <a:xfrm>
            <a:off x="7044655" y="1569346"/>
            <a:ext cx="3600000" cy="3162962"/>
          </a:xfrm>
          <a:prstGeom prst="rect">
            <a:avLst/>
          </a:prstGeom>
        </p:spPr>
      </p:pic>
      <p:pic>
        <p:nvPicPr>
          <p:cNvPr id="23" name="그림 22" descr="텍스트이(가) 표시된 사진&#10;&#10;자동 생성된 설명">
            <a:extLst>
              <a:ext uri="{FF2B5EF4-FFF2-40B4-BE49-F238E27FC236}">
                <a16:creationId xmlns:a16="http://schemas.microsoft.com/office/drawing/2014/main" id="{A57A5386-C6E6-12D6-1FFB-1BDFD8CA2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490" y="1604779"/>
            <a:ext cx="10080000" cy="1922233"/>
          </a:xfrm>
          <a:prstGeom prst="rect">
            <a:avLst/>
          </a:prstGeom>
        </p:spPr>
      </p:pic>
      <p:pic>
        <p:nvPicPr>
          <p:cNvPr id="25" name="그림 24" descr="텍스트, 스크린샷, 모니터, 닫기이(가) 표시된 사진&#10;&#10;자동 생성된 설명">
            <a:extLst>
              <a:ext uri="{FF2B5EF4-FFF2-40B4-BE49-F238E27FC236}">
                <a16:creationId xmlns:a16="http://schemas.microsoft.com/office/drawing/2014/main" id="{F9B076A3-B696-B341-C47B-219F9C6FA6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490" y="3824818"/>
            <a:ext cx="10080000" cy="1970262"/>
          </a:xfrm>
          <a:prstGeom prst="rect">
            <a:avLst/>
          </a:prstGeom>
        </p:spPr>
      </p:pic>
      <p:pic>
        <p:nvPicPr>
          <p:cNvPr id="3074" name="Picture 2" descr="Enabling TLS 1.2 on Exchange Server 2013 &amp; 2016 - Part 1 - Load Balancers">
            <a:extLst>
              <a:ext uri="{FF2B5EF4-FFF2-40B4-BE49-F238E27FC236}">
                <a16:creationId xmlns:a16="http://schemas.microsoft.com/office/drawing/2014/main" id="{196FA373-97B1-5993-C1B0-BC8D7644F3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701" y="1818389"/>
            <a:ext cx="6446486" cy="36332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은행 - 무료 사업개 아이콘">
            <a:extLst>
              <a:ext uri="{FF2B5EF4-FFF2-40B4-BE49-F238E27FC236}">
                <a16:creationId xmlns:a16="http://schemas.microsoft.com/office/drawing/2014/main" id="{B2A1E295-D6D3-D064-CD13-4212ED2C6F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1470" y="209826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래픽 2" descr="추가 단색으로 채워진">
            <a:extLst>
              <a:ext uri="{FF2B5EF4-FFF2-40B4-BE49-F238E27FC236}">
                <a16:creationId xmlns:a16="http://schemas.microsoft.com/office/drawing/2014/main" id="{395E6F5E-3E68-2335-9608-76E594F870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93221" y="3177811"/>
            <a:ext cx="914400" cy="914400"/>
          </a:xfrm>
          <a:prstGeom prst="rect">
            <a:avLst/>
          </a:prstGeom>
        </p:spPr>
      </p:pic>
    </p:spTree>
    <p:extLst>
      <p:ext uri="{BB962C8B-B14F-4D97-AF65-F5344CB8AC3E}">
        <p14:creationId xmlns:p14="http://schemas.microsoft.com/office/powerpoint/2010/main" val="11994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2</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구조 설명</a:t>
            </a:r>
          </a:p>
        </p:txBody>
      </p:sp>
    </p:spTree>
    <p:extLst>
      <p:ext uri="{BB962C8B-B14F-4D97-AF65-F5344CB8AC3E}">
        <p14:creationId xmlns:p14="http://schemas.microsoft.com/office/powerpoint/2010/main" val="295305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337133"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2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구조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3" name="그림 2">
            <a:extLst>
              <a:ext uri="{FF2B5EF4-FFF2-40B4-BE49-F238E27FC236}">
                <a16:creationId xmlns:a16="http://schemas.microsoft.com/office/drawing/2014/main" id="{C1327850-6934-CF45-A3C2-9BCADE652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142" y="1417780"/>
            <a:ext cx="8731715" cy="4815431"/>
          </a:xfrm>
          <a:prstGeom prst="rect">
            <a:avLst/>
          </a:prstGeom>
        </p:spPr>
      </p:pic>
    </p:spTree>
    <p:extLst>
      <p:ext uri="{BB962C8B-B14F-4D97-AF65-F5344CB8AC3E}">
        <p14:creationId xmlns:p14="http://schemas.microsoft.com/office/powerpoint/2010/main" val="114381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3</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시연</a:t>
            </a:r>
          </a:p>
        </p:txBody>
      </p:sp>
    </p:spTree>
    <p:extLst>
      <p:ext uri="{BB962C8B-B14F-4D97-AF65-F5344CB8AC3E}">
        <p14:creationId xmlns:p14="http://schemas.microsoft.com/office/powerpoint/2010/main" val="6331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284267"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3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시연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2050" name="Picture 2" descr="React Spring 연동">
            <a:hlinkClick r:id="rId3"/>
            <a:extLst>
              <a:ext uri="{FF2B5EF4-FFF2-40B4-BE49-F238E27FC236}">
                <a16:creationId xmlns:a16="http://schemas.microsoft.com/office/drawing/2014/main" id="{503642F3-D5C7-DD46-AFBD-CBCC19592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60" t="30203" r="16342" b="28686"/>
          <a:stretch/>
        </p:blipFill>
        <p:spPr bwMode="auto">
          <a:xfrm>
            <a:off x="3547946" y="2778590"/>
            <a:ext cx="5096107" cy="187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3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4</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협업도구</a:t>
            </a:r>
          </a:p>
        </p:txBody>
      </p:sp>
    </p:spTree>
    <p:extLst>
      <p:ext uri="{BB962C8B-B14F-4D97-AF65-F5344CB8AC3E}">
        <p14:creationId xmlns:p14="http://schemas.microsoft.com/office/powerpoint/2010/main" val="147816422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463</TotalTime>
  <Words>480</Words>
  <Application>Microsoft Macintosh PowerPoint</Application>
  <PresentationFormat>와이드스크린</PresentationFormat>
  <Paragraphs>45</Paragraphs>
  <Slides>11</Slides>
  <Notes>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11</vt:i4>
      </vt:variant>
    </vt:vector>
  </HeadingPairs>
  <TitlesOfParts>
    <vt:vector size="16" baseType="lpstr">
      <vt:lpstr>Calibri</vt:lpstr>
      <vt:lpstr>BM JUA OTF</vt:lpstr>
      <vt:lpstr>Arial</vt:lpstr>
      <vt:lpstr>맑은 고딕</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정경재</cp:lastModifiedBy>
  <cp:revision>29</cp:revision>
  <dcterms:created xsi:type="dcterms:W3CDTF">2020-01-17T04:26:26Z</dcterms:created>
  <dcterms:modified xsi:type="dcterms:W3CDTF">2022-06-23T05:38:01Z</dcterms:modified>
</cp:coreProperties>
</file>